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88" r:id="rId3"/>
    <p:sldId id="279" r:id="rId4"/>
    <p:sldId id="289" r:id="rId5"/>
    <p:sldId id="290" r:id="rId6"/>
    <p:sldId id="291" r:id="rId7"/>
    <p:sldId id="292" r:id="rId8"/>
    <p:sldId id="293" r:id="rId9"/>
    <p:sldId id="294" r:id="rId10"/>
    <p:sldId id="285" r:id="rId11"/>
    <p:sldId id="282" r:id="rId12"/>
    <p:sldId id="287" r:id="rId13"/>
    <p:sldId id="257" r:id="rId14"/>
    <p:sldId id="258" r:id="rId15"/>
    <p:sldId id="259" r:id="rId16"/>
    <p:sldId id="260" r:id="rId17"/>
    <p:sldId id="261" r:id="rId18"/>
    <p:sldId id="266" r:id="rId19"/>
    <p:sldId id="262" r:id="rId20"/>
    <p:sldId id="263" r:id="rId21"/>
    <p:sldId id="264" r:id="rId22"/>
    <p:sldId id="265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84" r:id="rId3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21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DA9-BFBD-49E3-A7DC-8100769890A6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0F643DB-CAF1-4FB3-8D7F-CBB5BE3D53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DA9-BFBD-49E3-A7DC-8100769890A6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43DB-CAF1-4FB3-8D7F-CBB5BE3D5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DA9-BFBD-49E3-A7DC-8100769890A6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43DB-CAF1-4FB3-8D7F-CBB5BE3D5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DA9-BFBD-49E3-A7DC-8100769890A6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43DB-CAF1-4FB3-8D7F-CBB5BE3D5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DA9-BFBD-49E3-A7DC-8100769890A6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43DB-CAF1-4FB3-8D7F-CBB5BE3D53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DA9-BFBD-49E3-A7DC-8100769890A6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43DB-CAF1-4FB3-8D7F-CBB5BE3D5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DA9-BFBD-49E3-A7DC-8100769890A6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43DB-CAF1-4FB3-8D7F-CBB5BE3D5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DA9-BFBD-49E3-A7DC-8100769890A6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43DB-CAF1-4FB3-8D7F-CBB5BE3D5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DA9-BFBD-49E3-A7DC-8100769890A6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43DB-CAF1-4FB3-8D7F-CBB5BE3D53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DA9-BFBD-49E3-A7DC-8100769890A6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43DB-CAF1-4FB3-8D7F-CBB5BE3D53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DA9-BFBD-49E3-A7DC-8100769890A6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43DB-CAF1-4FB3-8D7F-CBB5BE3D53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E3EADA9-BFBD-49E3-A7DC-8100769890A6}" type="datetimeFigureOut">
              <a:rPr lang="en-US" smtClean="0"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0F643DB-CAF1-4FB3-8D7F-CBB5BE3D53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941" y="1828800"/>
            <a:ext cx="8534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10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10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10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10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10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</a:rPr>
              <a:t>Greenhouse Gas Inventory Project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41" y="4800600"/>
            <a:ext cx="571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8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535" y="2967335"/>
            <a:ext cx="7086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10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10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10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10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10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</a:rPr>
              <a:t>Sunrise Power Link Map</a:t>
            </a:r>
          </a:p>
        </p:txBody>
      </p:sp>
    </p:spTree>
    <p:extLst>
      <p:ext uri="{BB962C8B-B14F-4D97-AF65-F5344CB8AC3E}">
        <p14:creationId xmlns:p14="http://schemas.microsoft.com/office/powerpoint/2010/main" val="369184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5" y="228600"/>
            <a:ext cx="84844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4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375" y="2082361"/>
            <a:ext cx="845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xmlns:mc="http://schemas.openxmlformats.org/markup-compatibility/2006" xmlns:a14="http://schemas.microsoft.com/office/drawing/2010/main" val="000000" mc:Ignorable="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xmlns:mc="http://schemas.openxmlformats.org/markup-compatibility/2006" xmlns:a14="http://schemas.microsoft.com/office/drawing/2010/main" val="000000" mc:Ignorable="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xmlns:mc="http://schemas.openxmlformats.org/markup-compatibility/2006" xmlns:a14="http://schemas.microsoft.com/office/drawing/2010/main" val="000000" mc:Ignorable="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xmlns:mc="http://schemas.openxmlformats.org/markup-compatibility/2006" xmlns:a14="http://schemas.microsoft.com/office/drawing/2010/main" val="000000" mc:Ignorable="">
                        <a:shade val="47000"/>
                        <a:satMod val="150000"/>
                      </a:srgbClr>
                    </a:gs>
                    <a:gs pos="100000">
                      <a:srgbClr xmlns:mc="http://schemas.openxmlformats.org/markup-compatibility/2006" xmlns:a14="http://schemas.microsoft.com/office/drawing/2010/main" val="000000" mc:Ignorable="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</a:rPr>
              <a:t>California Energy Commission 2007</a:t>
            </a:r>
            <a:endParaRPr lang="en-US" sz="5400" b="1" cap="none" spc="0" dirty="0">
              <a:ln w="17780" cmpd="sng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prstDash val="solid"/>
                <a:miter lim="800000"/>
              </a:ln>
              <a:gradFill rotWithShape="1">
                <a:gsLst>
                  <a:gs pos="0">
                    <a:srgbClr xmlns:mc="http://schemas.openxmlformats.org/markup-compatibility/2006" xmlns:a14="http://schemas.microsoft.com/office/drawing/2010/main" val="000000" mc:Ignorable="">
                      <a:tint val="92000"/>
                      <a:shade val="100000"/>
                      <a:satMod val="150000"/>
                    </a:srgbClr>
                  </a:gs>
                  <a:gs pos="49000">
                    <a:srgbClr xmlns:mc="http://schemas.openxmlformats.org/markup-compatibility/2006" xmlns:a14="http://schemas.microsoft.com/office/drawing/2010/main" val="000000" mc:Ignorable="">
                      <a:tint val="89000"/>
                      <a:shade val="90000"/>
                      <a:satMod val="150000"/>
                    </a:srgbClr>
                  </a:gs>
                  <a:gs pos="50000">
                    <a:srgbClr xmlns:mc="http://schemas.openxmlformats.org/markup-compatibility/2006" xmlns:a14="http://schemas.microsoft.com/office/drawing/2010/main" val="000000" mc:Ignorable="">
                      <a:tint val="100000"/>
                      <a:shade val="75000"/>
                      <a:satMod val="150000"/>
                    </a:srgbClr>
                  </a:gs>
                  <a:gs pos="95000">
                    <a:srgbClr xmlns:mc="http://schemas.openxmlformats.org/markup-compatibility/2006" xmlns:a14="http://schemas.microsoft.com/office/drawing/2010/main" val="000000" mc:Ignorable="">
                      <a:shade val="47000"/>
                      <a:satMod val="150000"/>
                    </a:srgbClr>
                  </a:gs>
                  <a:gs pos="100000">
                    <a:srgbClr xmlns:mc="http://schemas.openxmlformats.org/markup-compatibility/2006" xmlns:a14="http://schemas.microsoft.com/office/drawing/2010/main" val="000000" mc:Ignorable="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xmlns:mc="http://schemas.openxmlformats.org/markup-compatibility/2006" xmlns:a14="http://schemas.microsoft.com/office/drawing/2010/main" val="000000" mc:Ignorable="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15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 CO2 Emission Reduction Strategi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38"/>
            <a:ext cx="9144000" cy="6256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86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 Inlan d Population Increas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788"/>
            <a:ext cx="9144000" cy="594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16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 32 Targe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75"/>
            <a:ext cx="9144000" cy="619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44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 Energy Sources 2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963"/>
            <a:ext cx="9144000" cy="4408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98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 Energy Sources Map Graphi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75"/>
            <a:ext cx="9144000" cy="641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8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al Gas Resources and Pipelin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38"/>
            <a:ext cx="9144000" cy="668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43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 Electricity Generation 83-2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9144000" cy="657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72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9274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68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 Energy Consumption 2006 by Secto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8" y="0"/>
            <a:ext cx="7820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73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 Electricity Mix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13"/>
            <a:ext cx="9144000" cy="658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8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vestor and Publicly Owned Utility Shares of CA Electricty Consumption 2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3820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03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 Greenhouse Gas Emissions 2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4000"/>
            <a:ext cx="8610600" cy="63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65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 Per Capita Residential Energy Consumpti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582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24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 Number of Households by Regi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9275"/>
            <a:ext cx="8534400" cy="5757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36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 Statewide Personal Incom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1663"/>
            <a:ext cx="8534400" cy="5653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43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 Annual Energy Consumpti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1825"/>
            <a:ext cx="8458200" cy="559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17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 Annual Energy Consumption by Secto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8975"/>
            <a:ext cx="8458200" cy="5478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20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 Annual Energy Consumption per Capit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7375"/>
            <a:ext cx="8305800" cy="5681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27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pothetical ghg reduction targets for electricit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52400"/>
            <a:ext cx="88646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03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sk Cost Business as Usual Generatiion Resourc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686800" cy="6324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5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ean and Diversified Energy Advisory Committee Transmissi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0"/>
            <a:ext cx="8369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88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ical and Projected Population VMT and Fued Deman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8"/>
            <a:ext cx="9144000" cy="6599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43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ernative Fuels Use Goal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8" y="0"/>
            <a:ext cx="7997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71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hicle Fuel Economy and Greenhouse gas Emission Standard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2088"/>
            <a:ext cx="8686800" cy="6473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07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806241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u="sng" dirty="0">
                <a:solidFill>
                  <a:prstClr val="black"/>
                </a:solidFill>
              </a:rPr>
              <a:t>Recommendations</a:t>
            </a:r>
          </a:p>
          <a:p>
            <a:r>
              <a:rPr lang="en-US" sz="1400" dirty="0">
                <a:solidFill>
                  <a:prstClr val="black"/>
                </a:solidFill>
              </a:rPr>
              <a:t>• Adopt statewide energy efficiency targets for 2016 equal to 100 percent of cost‐effective</a:t>
            </a:r>
          </a:p>
          <a:p>
            <a:r>
              <a:rPr lang="en-US" sz="1400" dirty="0">
                <a:solidFill>
                  <a:prstClr val="black"/>
                </a:solidFill>
              </a:rPr>
              <a:t>efficiency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• </a:t>
            </a:r>
            <a:r>
              <a:rPr lang="en-US" sz="1400" dirty="0">
                <a:solidFill>
                  <a:prstClr val="black"/>
                </a:solidFill>
              </a:rPr>
              <a:t>Enlist POUs in a collaborative relationship to aggressively ramp up energy efficiency</a:t>
            </a:r>
          </a:p>
          <a:p>
            <a:r>
              <a:rPr lang="en-US" sz="1400" dirty="0">
                <a:solidFill>
                  <a:prstClr val="black"/>
                </a:solidFill>
              </a:rPr>
              <a:t>programs. POUs need to use their local conditions and customer knowledge to craft new</a:t>
            </a:r>
          </a:p>
          <a:p>
            <a:r>
              <a:rPr lang="en-US" sz="1400" dirty="0">
                <a:solidFill>
                  <a:prstClr val="black"/>
                </a:solidFill>
              </a:rPr>
              <a:t>program ideas. </a:t>
            </a:r>
            <a:r>
              <a:rPr lang="en-US" sz="1400" dirty="0">
                <a:solidFill>
                  <a:prstClr val="black"/>
                </a:solidFill>
              </a:rPr>
              <a:t>In doing so, sufficient incentives need to be provided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• </a:t>
            </a:r>
            <a:r>
              <a:rPr lang="en-US" sz="1400" dirty="0">
                <a:solidFill>
                  <a:prstClr val="black"/>
                </a:solidFill>
              </a:rPr>
              <a:t>Pursue legislation that would require energy audits and a cost‐effective level of</a:t>
            </a:r>
          </a:p>
          <a:p>
            <a:r>
              <a:rPr lang="en-US" sz="1400" dirty="0">
                <a:solidFill>
                  <a:prstClr val="black"/>
                </a:solidFill>
              </a:rPr>
              <a:t>efficiency improvements at the time of sale of a building. Diagnostics and measure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verification can be completed while homes or buildings are empty, providing the</a:t>
            </a:r>
          </a:p>
          <a:p>
            <a:r>
              <a:rPr lang="en-US" sz="1400" dirty="0">
                <a:solidFill>
                  <a:prstClr val="black"/>
                </a:solidFill>
              </a:rPr>
              <a:t>opportunity for upgrading major building systems such as windows, insulation,</a:t>
            </a:r>
          </a:p>
          <a:p>
            <a:r>
              <a:rPr lang="en-US" sz="1400" dirty="0">
                <a:solidFill>
                  <a:prstClr val="black"/>
                </a:solidFill>
              </a:rPr>
              <a:t>lighting, HVAC and water heating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• </a:t>
            </a:r>
            <a:r>
              <a:rPr lang="en-US" sz="1400" dirty="0">
                <a:solidFill>
                  <a:prstClr val="black"/>
                </a:solidFill>
              </a:rPr>
              <a:t>Initiate a formal rulemaking process in 2008 to pursue the adoption of load management</a:t>
            </a:r>
          </a:p>
          <a:p>
            <a:r>
              <a:rPr lang="en-US" sz="1400" dirty="0">
                <a:solidFill>
                  <a:prstClr val="black"/>
                </a:solidFill>
              </a:rPr>
              <a:t>standards under its existing authority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• </a:t>
            </a:r>
            <a:r>
              <a:rPr lang="en-US" sz="1400" dirty="0">
                <a:solidFill>
                  <a:prstClr val="black"/>
                </a:solidFill>
              </a:rPr>
              <a:t>Enact appliance standards to improve efficiency of appliances sold in California,</a:t>
            </a:r>
          </a:p>
          <a:p>
            <a:r>
              <a:rPr lang="en-US" sz="1400" dirty="0">
                <a:solidFill>
                  <a:prstClr val="black"/>
                </a:solidFill>
              </a:rPr>
              <a:t>specifically targeting standards to increase the efficacy of general service lighting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• </a:t>
            </a:r>
            <a:r>
              <a:rPr lang="en-US" sz="1400" dirty="0">
                <a:solidFill>
                  <a:prstClr val="black"/>
                </a:solidFill>
              </a:rPr>
              <a:t>Increase the efficiency levels of the building standards so that buildings are net zero</a:t>
            </a:r>
          </a:p>
          <a:p>
            <a:r>
              <a:rPr lang="en-US" sz="1400" dirty="0">
                <a:solidFill>
                  <a:prstClr val="black"/>
                </a:solidFill>
              </a:rPr>
              <a:t>energy users by 2010 for residences and by 2020 for commercial buildings.</a:t>
            </a:r>
          </a:p>
          <a:p>
            <a:r>
              <a:rPr lang="en-US" sz="1400" dirty="0">
                <a:solidFill>
                  <a:prstClr val="black"/>
                </a:solidFill>
              </a:rPr>
              <a:t>• Support behavioral and other social science research applied to customer decision</a:t>
            </a:r>
          </a:p>
          <a:p>
            <a:r>
              <a:rPr lang="en-US" sz="1400" dirty="0">
                <a:solidFill>
                  <a:prstClr val="black"/>
                </a:solidFill>
              </a:rPr>
              <a:t>making in energy efficiency.</a:t>
            </a:r>
          </a:p>
          <a:p>
            <a:r>
              <a:rPr lang="en-US" sz="1400" dirty="0">
                <a:solidFill>
                  <a:prstClr val="black"/>
                </a:solidFill>
              </a:rPr>
              <a:t>• Investigate market‐based approaches to energy efficiency such as the “white tag” or</a:t>
            </a:r>
          </a:p>
          <a:p>
            <a:r>
              <a:rPr lang="en-US" sz="1400" dirty="0">
                <a:solidFill>
                  <a:prstClr val="black"/>
                </a:solidFill>
              </a:rPr>
              <a:t>“white certificate,” also known as energy efficiency certificates or credits – the analog to</a:t>
            </a:r>
          </a:p>
          <a:p>
            <a:r>
              <a:rPr lang="en-US" sz="1400" dirty="0">
                <a:solidFill>
                  <a:prstClr val="black"/>
                </a:solidFill>
              </a:rPr>
              <a:t>renewable energy credits.</a:t>
            </a:r>
          </a:p>
        </p:txBody>
      </p:sp>
    </p:spTree>
    <p:extLst>
      <p:ext uri="{BB962C8B-B14F-4D97-AF65-F5344CB8AC3E}">
        <p14:creationId xmlns:p14="http://schemas.microsoft.com/office/powerpoint/2010/main" val="166553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19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33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12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508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27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3587"/>
            <a:ext cx="8382000" cy="635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88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75274"/>
            <a:ext cx="8610601" cy="627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08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564B3C" mc:Ignorable=""/>
      </a:dk2>
      <a:lt2>
        <a:srgbClr xmlns:mc="http://schemas.openxmlformats.org/markup-compatibility/2006" xmlns:a14="http://schemas.microsoft.com/office/drawing/2010/main" val="ECEDD1" mc:Ignorable=""/>
      </a:lt2>
      <a:accent1>
        <a:srgbClr xmlns:mc="http://schemas.openxmlformats.org/markup-compatibility/2006" xmlns:a14="http://schemas.microsoft.com/office/drawing/2010/main" val="93A299" mc:Ignorable=""/>
      </a:accent1>
      <a:accent2>
        <a:srgbClr xmlns:mc="http://schemas.openxmlformats.org/markup-compatibility/2006" xmlns:a14="http://schemas.microsoft.com/office/drawing/2010/main" val="CF543F" mc:Ignorable=""/>
      </a:accent2>
      <a:accent3>
        <a:srgbClr xmlns:mc="http://schemas.openxmlformats.org/markup-compatibility/2006" xmlns:a14="http://schemas.microsoft.com/office/drawing/2010/main" val="B5AE53" mc:Ignorable=""/>
      </a:accent3>
      <a:accent4>
        <a:srgbClr xmlns:mc="http://schemas.openxmlformats.org/markup-compatibility/2006" xmlns:a14="http://schemas.microsoft.com/office/drawing/2010/main" val="848058" mc:Ignorable=""/>
      </a:accent4>
      <a:accent5>
        <a:srgbClr xmlns:mc="http://schemas.openxmlformats.org/markup-compatibility/2006" xmlns:a14="http://schemas.microsoft.com/office/drawing/2010/main" val="E8B54D" mc:Ignorable=""/>
      </a:accent5>
      <a:accent6>
        <a:srgbClr xmlns:mc="http://schemas.openxmlformats.org/markup-compatibility/2006" xmlns:a14="http://schemas.microsoft.com/office/drawing/2010/main" val="786C71" mc:Ignorable=""/>
      </a:accent6>
      <a:hlink>
        <a:srgbClr xmlns:mc="http://schemas.openxmlformats.org/markup-compatibility/2006" xmlns:a14="http://schemas.microsoft.com/office/drawing/2010/main" val="CCCC00" mc:Ignorable=""/>
      </a:hlink>
      <a:folHlink>
        <a:srgbClr xmlns:mc="http://schemas.openxmlformats.org/markup-compatibility/2006" xmlns:a14="http://schemas.microsoft.com/office/drawing/2010/main" val="B2B2B2" mc:Ignorable="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150</TotalTime>
  <Words>29</Words>
  <Application>Microsoft Office PowerPoint</Application>
  <PresentationFormat>On-screen Show (4:3)</PresentationFormat>
  <Paragraphs>20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pb</dc:creator>
  <cp:lastModifiedBy>pb</cp:lastModifiedBy>
  <cp:revision>15</cp:revision>
  <dcterms:created xsi:type="dcterms:W3CDTF">2010-09-20T19:52:44Z</dcterms:created>
  <dcterms:modified xsi:type="dcterms:W3CDTF">2010-09-20T22:23:14Z</dcterms:modified>
</cp:coreProperties>
</file>